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57" r:id="rId4"/>
    <p:sldId id="258" r:id="rId5"/>
    <p:sldId id="260" r:id="rId6"/>
    <p:sldId id="262" r:id="rId7"/>
    <p:sldId id="264" r:id="rId8"/>
    <p:sldId id="265" r:id="rId9"/>
    <p:sldId id="266" r:id="rId10"/>
    <p:sldId id="267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1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alt identification…"/>
          <p:cNvSpPr txBox="1">
            <a:spLocks noGrp="1"/>
          </p:cNvSpPr>
          <p:nvPr>
            <p:ph type="ctrTitle"/>
          </p:nvPr>
        </p:nvSpPr>
        <p:spPr>
          <a:xfrm>
            <a:off x="762000" y="3263900"/>
            <a:ext cx="11658600" cy="3886200"/>
          </a:xfrm>
          <a:prstGeom prst="rect">
            <a:avLst/>
          </a:prstGeom>
        </p:spPr>
        <p:txBody>
          <a:bodyPr/>
          <a:lstStyle/>
          <a:p>
            <a:pPr>
              <a:defRPr sz="8000" spc="159"/>
            </a:pPr>
            <a:r>
              <a:t>Salt identification</a:t>
            </a:r>
          </a:p>
          <a:p>
            <a:pPr>
              <a:defRPr sz="4000" spc="79"/>
            </a:pPr>
            <a:endParaRPr/>
          </a:p>
          <a:p>
            <a:pPr>
              <a:defRPr sz="3000" spc="59"/>
            </a:pPr>
            <a:r>
              <a:t>Group member: </a:t>
            </a:r>
          </a:p>
          <a:p>
            <a:pPr>
              <a:defRPr sz="3000" spc="59"/>
            </a:pPr>
            <a:r>
              <a:t>minda Chen</a:t>
            </a:r>
          </a:p>
          <a:p>
            <a:pPr>
              <a:defRPr sz="3000" spc="59"/>
            </a:pPr>
            <a:r>
              <a:t>yuxuan xiong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0" y="1371462"/>
            <a:ext cx="12331700" cy="313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issues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while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building</a:t>
            </a:r>
            <a:r>
              <a:rPr lang="zh-CN" altLang="en-US" sz="2800" spc="56" dirty="0"/>
              <a:t> </a:t>
            </a:r>
            <a:r>
              <a:rPr lang="en-US" altLang="zh-CN" sz="2800" spc="56" dirty="0" err="1"/>
              <a:t>UberJar</a:t>
            </a:r>
            <a:r>
              <a:rPr lang="en-US" altLang="zh-CN" sz="2800" spc="56" dirty="0"/>
              <a:t>: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huge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with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lots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of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transitive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dependencies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We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many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ways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using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both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SBT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Maven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our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project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finally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solved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6A666-89C4-ED4A-88AE-C0FCEFCA6989}"/>
              </a:ext>
            </a:extLst>
          </p:cNvPr>
          <p:cNvSpPr txBox="1"/>
          <p:nvPr/>
        </p:nvSpPr>
        <p:spPr>
          <a:xfrm>
            <a:off x="-134471" y="5372087"/>
            <a:ext cx="123317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Deploy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nd4j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spark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cluster : we ran into a lot of issues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42794-BA88-AE45-8C99-BE962F3483A6}"/>
              </a:ext>
            </a:extLst>
          </p:cNvPr>
          <p:cNvSpPr/>
          <p:nvPr/>
        </p:nvSpPr>
        <p:spPr>
          <a:xfrm>
            <a:off x="1417543" y="7551141"/>
            <a:ext cx="9824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org.nd4j.linalg.exception.ND4JIllegalStateException: Can't find Threshold compressor implementation!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17F05-696F-7748-BDF2-8BE4453CDB4F}"/>
              </a:ext>
            </a:extLst>
          </p:cNvPr>
          <p:cNvSpPr/>
          <p:nvPr/>
        </p:nvSpPr>
        <p:spPr>
          <a:xfrm>
            <a:off x="1417543" y="6539897"/>
            <a:ext cx="10021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org.nd4j.linalg.factory.Nd4jBackend$NoAvailableBackendException: Please ensure that you have an nd4j backend on your 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7350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1C179-6844-B74D-84CF-BCAA71F4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7" y="3935879"/>
            <a:ext cx="11745023" cy="4418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4765C-DF84-E841-8B8C-BA0FF76E7C97}"/>
              </a:ext>
            </a:extLst>
          </p:cNvPr>
          <p:cNvSpPr txBox="1"/>
          <p:nvPr/>
        </p:nvSpPr>
        <p:spPr>
          <a:xfrm>
            <a:off x="3830917" y="1119270"/>
            <a:ext cx="534296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Image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Segmentation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B826E-6346-DA4D-A192-0078DE18F09A}"/>
              </a:ext>
            </a:extLst>
          </p:cNvPr>
          <p:cNvSpPr txBox="1"/>
          <p:nvPr/>
        </p:nvSpPr>
        <p:spPr>
          <a:xfrm>
            <a:off x="1074508" y="2220567"/>
            <a:ext cx="93424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Output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has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same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size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with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input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8B266-B745-3243-B527-24AC636149B1}"/>
              </a:ext>
            </a:extLst>
          </p:cNvPr>
          <p:cNvSpPr txBox="1"/>
          <p:nvPr/>
        </p:nvSpPr>
        <p:spPr>
          <a:xfrm>
            <a:off x="1074508" y="2711470"/>
            <a:ext cx="107768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Each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element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pixel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91810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ive"/>
          <p:cNvSpPr txBox="1"/>
          <p:nvPr/>
        </p:nvSpPr>
        <p:spPr>
          <a:xfrm>
            <a:off x="-3595800" y="492633"/>
            <a:ext cx="116586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2627">
              <a:defRPr sz="3959" cap="all" spc="7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dirty="0"/>
              <a:t>Objective</a:t>
            </a:r>
          </a:p>
        </p:txBody>
      </p:sp>
      <p:sp>
        <p:nvSpPr>
          <p:cNvPr id="163" name="Build a salt identifier to automatically mark the location correspond to salt in seismic images."/>
          <p:cNvSpPr txBox="1"/>
          <p:nvPr/>
        </p:nvSpPr>
        <p:spPr>
          <a:xfrm>
            <a:off x="786048" y="1490572"/>
            <a:ext cx="9777381" cy="262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dirty="0"/>
              <a:t>Build a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seismic</a:t>
            </a:r>
            <a:r>
              <a:rPr lang="zh-CN" altLang="en-US" dirty="0"/>
              <a:t> </a:t>
            </a:r>
            <a:r>
              <a:rPr lang="en-US" altLang="zh-CN" dirty="0"/>
              <a:t>reflection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endParaRPr dirty="0"/>
          </a:p>
        </p:txBody>
      </p:sp>
      <p:sp>
        <p:nvSpPr>
          <p:cNvPr id="8" name="Input:…">
            <a:extLst>
              <a:ext uri="{FF2B5EF4-FFF2-40B4-BE49-F238E27FC236}">
                <a16:creationId xmlns:a16="http://schemas.microsoft.com/office/drawing/2014/main" id="{C48D4041-4EB1-3D41-AF5C-9F39D2AA7B90}"/>
              </a:ext>
            </a:extLst>
          </p:cNvPr>
          <p:cNvSpPr txBox="1">
            <a:spLocks/>
          </p:cNvSpPr>
          <p:nvPr/>
        </p:nvSpPr>
        <p:spPr>
          <a:xfrm>
            <a:off x="0" y="2733501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dirty="0"/>
              <a:t>Input: </a:t>
            </a:r>
          </a:p>
          <a:p>
            <a:pPr lvl="2" hangingPunct="1"/>
            <a:endParaRPr lang="en-US" dirty="0"/>
          </a:p>
          <a:p>
            <a:pPr lvl="2" hangingPunct="1"/>
            <a:endParaRPr lang="en-US" dirty="0"/>
          </a:p>
          <a:p>
            <a:pPr lvl="2" hangingPunct="1"/>
            <a:r>
              <a:rPr lang="en-US" dirty="0"/>
              <a:t>Output: </a:t>
            </a:r>
          </a:p>
        </p:txBody>
      </p:sp>
      <p:pic>
        <p:nvPicPr>
          <p:cNvPr id="9" name="0a1742c740.png" descr="0a1742c740.png">
            <a:extLst>
              <a:ext uri="{FF2B5EF4-FFF2-40B4-BE49-F238E27FC236}">
                <a16:creationId xmlns:a16="http://schemas.microsoft.com/office/drawing/2014/main" id="{3A01776D-CA2C-C74A-A5C0-AE3841CE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7003" y="3589122"/>
            <a:ext cx="12827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a1742c740.png" descr="0a1742c740.png">
            <a:extLst>
              <a:ext uri="{FF2B5EF4-FFF2-40B4-BE49-F238E27FC236}">
                <a16:creationId xmlns:a16="http://schemas.microsoft.com/office/drawing/2014/main" id="{240A78AD-A5D8-E145-B68D-468C08B6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7003" y="6059636"/>
            <a:ext cx="1282701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eismic reflection images of subsurface containing salt and regular rocks">
            <a:extLst>
              <a:ext uri="{FF2B5EF4-FFF2-40B4-BE49-F238E27FC236}">
                <a16:creationId xmlns:a16="http://schemas.microsoft.com/office/drawing/2014/main" id="{E815BE60-E394-B14F-8D4D-0D0F1FA214CF}"/>
              </a:ext>
            </a:extLst>
          </p:cNvPr>
          <p:cNvSpPr txBox="1"/>
          <p:nvPr/>
        </p:nvSpPr>
        <p:spPr>
          <a:xfrm>
            <a:off x="156012" y="3455773"/>
            <a:ext cx="625296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dirty="0"/>
              <a:t>Seismic reflection images of subsurface containing salt and regular rocks</a:t>
            </a:r>
          </a:p>
        </p:txBody>
      </p:sp>
      <p:sp>
        <p:nvSpPr>
          <p:cNvPr id="12" name="Reflection Masks that mark out the salt in input images">
            <a:extLst>
              <a:ext uri="{FF2B5EF4-FFF2-40B4-BE49-F238E27FC236}">
                <a16:creationId xmlns:a16="http://schemas.microsoft.com/office/drawing/2014/main" id="{2532BADA-D2B7-1E47-A20A-900D6661B30A}"/>
              </a:ext>
            </a:extLst>
          </p:cNvPr>
          <p:cNvSpPr txBox="1"/>
          <p:nvPr/>
        </p:nvSpPr>
        <p:spPr>
          <a:xfrm>
            <a:off x="156012" y="6004081"/>
            <a:ext cx="6583689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</a:p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rocks</a:t>
            </a:r>
          </a:p>
        </p:txBody>
      </p:sp>
      <p:sp>
        <p:nvSpPr>
          <p:cNvPr id="14" name="Build a salt identifier to automatically mark the location correspond to salt in seismic images.">
            <a:extLst>
              <a:ext uri="{FF2B5EF4-FFF2-40B4-BE49-F238E27FC236}">
                <a16:creationId xmlns:a16="http://schemas.microsoft.com/office/drawing/2014/main" id="{67AC08BE-87A0-2C47-9082-AB62810D1210}"/>
              </a:ext>
            </a:extLst>
          </p:cNvPr>
          <p:cNvSpPr txBox="1"/>
          <p:nvPr/>
        </p:nvSpPr>
        <p:spPr>
          <a:xfrm>
            <a:off x="786048" y="8103892"/>
            <a:ext cx="9777381" cy="85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lang="en-US" altLang="zh-CN" sz="3200" dirty="0"/>
              <a:t>Framework</a:t>
            </a:r>
            <a:r>
              <a:rPr lang="zh-CN" altLang="en-US" sz="3200" dirty="0"/>
              <a:t> 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DL4J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D24505-D846-4448-A307-2492FD53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916268"/>
            <a:ext cx="11658600" cy="749300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endParaRPr lang="en-US" dirty="0"/>
          </a:p>
        </p:txBody>
      </p:sp>
      <p:sp>
        <p:nvSpPr>
          <p:cNvPr id="10" name="Input:…">
            <a:extLst>
              <a:ext uri="{FF2B5EF4-FFF2-40B4-BE49-F238E27FC236}">
                <a16:creationId xmlns:a16="http://schemas.microsoft.com/office/drawing/2014/main" id="{B386FD53-F9FB-0549-B50C-F6A477A6E5AE}"/>
              </a:ext>
            </a:extLst>
          </p:cNvPr>
          <p:cNvSpPr txBox="1">
            <a:spLocks/>
          </p:cNvSpPr>
          <p:nvPr/>
        </p:nvSpPr>
        <p:spPr>
          <a:xfrm>
            <a:off x="1024049" y="2256048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Dataset/Model</a:t>
            </a:r>
            <a:r>
              <a:rPr lang="zh-CN" altLang="en-US" dirty="0"/>
              <a:t> </a:t>
            </a:r>
            <a:r>
              <a:rPr lang="en-US" altLang="zh-CN" dirty="0"/>
              <a:t>utilities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training/evaluating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evaluators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(Intersection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Union)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1-15 at 9.00.07 PM.png" descr="Screen Shot 2018-11-15 at 9.00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870" y="1757082"/>
            <a:ext cx="11079059" cy="72383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0A305-37BD-C643-9904-502E7057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dirty="0"/>
          </a:p>
        </p:txBody>
      </p:sp>
      <p:pic>
        <p:nvPicPr>
          <p:cNvPr id="185" name="WechatIMG466.jpeg" descr="WechatIMG46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10" y="1703294"/>
            <a:ext cx="11839290" cy="57726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sidual U-net…"/>
          <p:cNvSpPr txBox="1"/>
          <p:nvPr/>
        </p:nvSpPr>
        <p:spPr>
          <a:xfrm>
            <a:off x="2903590" y="7829550"/>
            <a:ext cx="295582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35428" indent="-435428" algn="l">
              <a:buSzPct val="100000"/>
              <a:buAutoNum type="alphaLcParenBoth"/>
            </a:pPr>
            <a:r>
              <a:t>Residual U-net</a:t>
            </a:r>
          </a:p>
          <a:p>
            <a:pPr marL="435428" indent="-435428" algn="l">
              <a:buSzPct val="100000"/>
              <a:buAutoNum type="alphaLcParenBoth"/>
            </a:pPr>
            <a:r>
              <a:t>Bottleneck Block</a:t>
            </a:r>
          </a:p>
        </p:txBody>
      </p:sp>
      <p:sp>
        <p:nvSpPr>
          <p:cNvPr id="187" name="(c) Basic Block…"/>
          <p:cNvSpPr txBox="1"/>
          <p:nvPr/>
        </p:nvSpPr>
        <p:spPr>
          <a:xfrm>
            <a:off x="7445349" y="7829550"/>
            <a:ext cx="2406702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(c) Basic Block</a:t>
            </a:r>
          </a:p>
          <a:p>
            <a:pPr algn="l"/>
            <a:r>
              <a:t>(d) Simple Block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valuation"/>
          <p:cNvSpPr txBox="1">
            <a:spLocks noGrp="1"/>
          </p:cNvSpPr>
          <p:nvPr>
            <p:ph type="title"/>
          </p:nvPr>
        </p:nvSpPr>
        <p:spPr>
          <a:xfrm>
            <a:off x="457947" y="1194222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dirty="0"/>
              <a:t>Evaluation</a:t>
            </a:r>
          </a:p>
        </p:txBody>
      </p:sp>
      <p:sp>
        <p:nvSpPr>
          <p:cNvPr id="193" name="The IoU of a proposed set of object pixels and a set of true object pixels is calculated as:…"/>
          <p:cNvSpPr txBox="1">
            <a:spLocks noGrp="1"/>
          </p:cNvSpPr>
          <p:nvPr>
            <p:ph type="body" idx="1"/>
          </p:nvPr>
        </p:nvSpPr>
        <p:spPr>
          <a:xfrm>
            <a:off x="651762" y="2360415"/>
            <a:ext cx="11658600" cy="1951776"/>
          </a:xfrm>
          <a:prstGeom prst="rect">
            <a:avLst/>
          </a:prstGeom>
        </p:spPr>
        <p:txBody>
          <a:bodyPr lIns="406400" tIns="406400" rIns="406400" bIns="406400">
            <a:normAutofit/>
          </a:bodyPr>
          <a:lstStyle/>
          <a:p>
            <a:pPr marL="281940" lvl="1" indent="0" defTabSz="1014983">
              <a:spcBef>
                <a:spcPts val="2500"/>
              </a:spcBef>
              <a:buSzPct val="70000"/>
              <a:buNone/>
              <a:defRPr sz="2220" spc="44"/>
            </a:pPr>
            <a:r>
              <a:rPr sz="2400" b="1" dirty="0"/>
              <a:t>The </a:t>
            </a:r>
            <a:r>
              <a:rPr sz="2400" b="1" dirty="0" err="1"/>
              <a:t>IoU</a:t>
            </a:r>
            <a:r>
              <a:rPr sz="2400" b="1" dirty="0"/>
              <a:t> of a proposed set of object pixels and a set of true object pixels is calculated as:</a:t>
            </a:r>
          </a:p>
        </p:txBody>
      </p:sp>
      <p:pic>
        <p:nvPicPr>
          <p:cNvPr id="194" name="WechatIMG465.jpeg" descr="WechatIMG46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5809" y="3895298"/>
            <a:ext cx="2538413" cy="8337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ur goal:…">
            <a:extLst>
              <a:ext uri="{FF2B5EF4-FFF2-40B4-BE49-F238E27FC236}">
                <a16:creationId xmlns:a16="http://schemas.microsoft.com/office/drawing/2014/main" id="{DC6B4233-6565-A247-BC0F-CAF1B9B907B9}"/>
              </a:ext>
            </a:extLst>
          </p:cNvPr>
          <p:cNvSpPr txBox="1">
            <a:spLocks/>
          </p:cNvSpPr>
          <p:nvPr/>
        </p:nvSpPr>
        <p:spPr>
          <a:xfrm>
            <a:off x="1049618" y="6275195"/>
            <a:ext cx="6498665" cy="161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0" indent="0" hangingPunct="1">
              <a:buClrTx/>
              <a:buSzTx/>
              <a:buFontTx/>
              <a:buNone/>
            </a:pPr>
            <a:r>
              <a:rPr lang="en-US" dirty="0"/>
              <a:t>  Our goal: </a:t>
            </a:r>
          </a:p>
          <a:p>
            <a:pPr marL="0" lvl="2" indent="685800" hangingPunct="1">
              <a:buClrTx/>
              <a:buSzTx/>
              <a:buFontTx/>
              <a:buNone/>
            </a:pPr>
            <a:r>
              <a:rPr lang="en-US" dirty="0"/>
              <a:t>  Average </a:t>
            </a:r>
            <a:r>
              <a:rPr lang="en-US" dirty="0" err="1"/>
              <a:t>IoU</a:t>
            </a:r>
            <a:r>
              <a:rPr lang="en-US" dirty="0"/>
              <a:t> &gt; 80%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1075765" y="1359018"/>
            <a:ext cx="9950823" cy="1836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Local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training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slow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: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4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hours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per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epoch</a:t>
            </a:r>
          </a:p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sz="2800" spc="56" dirty="0"/>
              <a:t>Got </a:t>
            </a:r>
            <a:r>
              <a:rPr lang="en-US" sz="2800" spc="56" dirty="0" err="1"/>
              <a:t>IoU</a:t>
            </a:r>
            <a:r>
              <a:rPr lang="en-US" sz="2800" spc="56" dirty="0"/>
              <a:t> of 64.52% after 5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90B49-1B82-6B4A-ACD4-190E72E5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3361874"/>
            <a:ext cx="10148047" cy="59954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517712" y="1951704"/>
            <a:ext cx="116586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the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UNET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version,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didn’t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seem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converge</a:t>
            </a:r>
            <a:endParaRPr lang="en-US" sz="2800" spc="5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BB948-441C-1F40-873B-0BB09878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8" y="3139236"/>
            <a:ext cx="9466729" cy="58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2112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259</Words>
  <Application>Microsoft Macintosh PowerPoint</Application>
  <PresentationFormat>Custom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Avenir Medium</vt:lpstr>
      <vt:lpstr>Baskerville SemiBold</vt:lpstr>
      <vt:lpstr>Futura</vt:lpstr>
      <vt:lpstr>Helvetica Neue</vt:lpstr>
      <vt:lpstr>New_Template8</vt:lpstr>
      <vt:lpstr>Salt identification  Group member:  minda Chen yuxuan xiong</vt:lpstr>
      <vt:lpstr>PowerPoint Presentation</vt:lpstr>
      <vt:lpstr>PowerPoint Presentation</vt:lpstr>
      <vt:lpstr>What we have done</vt:lpstr>
      <vt:lpstr>U-net</vt:lpstr>
      <vt:lpstr>Residual U-net</vt:lpstr>
      <vt:lpstr>Evaluation</vt:lpstr>
      <vt:lpstr>What Happened</vt:lpstr>
      <vt:lpstr>What Happened</vt:lpstr>
      <vt:lpstr>What Happened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identification  Group member:  minda Chen yuxuan xiong</dc:title>
  <cp:lastModifiedBy>Microsoft Office User</cp:lastModifiedBy>
  <cp:revision>13</cp:revision>
  <dcterms:modified xsi:type="dcterms:W3CDTF">2018-12-14T23:48:02Z</dcterms:modified>
</cp:coreProperties>
</file>